
<file path=[Content_Types].xml><?xml version="1.0" encoding="utf-8"?>
<Types xmlns="http://schemas.openxmlformats.org/package/2006/content-types">
  <Default Extension="png" ContentType="image/png"/>
  <Default Extension="xls" ContentType="application/vnd.ms-excel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96" r:id="rId1"/>
    <p:sldMasterId id="2147483708" r:id="rId2"/>
  </p:sldMasterIdLst>
  <p:notesMasterIdLst>
    <p:notesMasterId r:id="rId11"/>
  </p:notesMasterIdLst>
  <p:sldIdLst>
    <p:sldId id="348" r:id="rId3"/>
    <p:sldId id="456" r:id="rId4"/>
    <p:sldId id="428" r:id="rId5"/>
    <p:sldId id="448" r:id="rId6"/>
    <p:sldId id="469" r:id="rId7"/>
    <p:sldId id="436" r:id="rId8"/>
    <p:sldId id="439" r:id="rId9"/>
    <p:sldId id="471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BDDD"/>
    <a:srgbClr val="0000FF"/>
    <a:srgbClr val="33CCFF"/>
    <a:srgbClr val="9CE4F2"/>
    <a:srgbClr val="000099"/>
    <a:srgbClr val="171076"/>
    <a:srgbClr val="3033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Estilo Claro 2 - Ênfas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1" autoAdjust="0"/>
    <p:restoredTop sz="96087" autoAdjust="0"/>
  </p:normalViewPr>
  <p:slideViewPr>
    <p:cSldViewPr snapToGrid="0">
      <p:cViewPr varScale="1">
        <p:scale>
          <a:sx n="122" d="100"/>
          <a:sy n="122" d="100"/>
        </p:scale>
        <p:origin x="126" y="12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B28CF-9D15-449A-95E2-C3544796477E}" type="datetimeFigureOut">
              <a:rPr lang="pt-BR" smtClean="0"/>
              <a:t>24/05/2017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AE93A7-89E7-48E1-985F-BFC45D37BF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5231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E93A7-89E7-48E1-985F-BFC45D37BF0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8883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E93A7-89E7-48E1-985F-BFC45D37BF0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170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E93A7-89E7-48E1-985F-BFC45D37BF0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7056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E93A7-89E7-48E1-985F-BFC45D37BF0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5194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E93A7-89E7-48E1-985F-BFC45D37BF0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4813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E93A7-89E7-48E1-985F-BFC45D37BF07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1064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E93A7-89E7-48E1-985F-BFC45D37BF0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1403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E7B4B-3911-45DE-AB41-13849A5BCFE8}" type="datetime1">
              <a:rPr lang="pt-BR" smtClean="0"/>
              <a:t>24/05/2017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33B36-0D89-4542-8873-D5E299BD0D48}" type="datetime1">
              <a:rPr lang="pt-BR" smtClean="0"/>
              <a:t>24/05/2017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935CA-B0D9-4ED4-95BE-DBA65662B10E}" type="datetime1">
              <a:rPr lang="pt-BR" smtClean="0"/>
              <a:t>24/05/2017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446" y="2130531"/>
            <a:ext cx="10363108" cy="1469778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93" y="3886777"/>
            <a:ext cx="8534219" cy="175192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6474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5369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339" y="4406455"/>
            <a:ext cx="10363110" cy="136181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63339" y="2906445"/>
            <a:ext cx="10363110" cy="150000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069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10235" y="1600778"/>
            <a:ext cx="5397942" cy="45259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82012" y="1600778"/>
            <a:ext cx="5399754" cy="45259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05675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10234" y="1534557"/>
            <a:ext cx="5387078" cy="6405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0234" y="2175158"/>
            <a:ext cx="5387078" cy="395155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92879" y="1534557"/>
            <a:ext cx="5388889" cy="6405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2879" y="2175158"/>
            <a:ext cx="5388889" cy="395155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85548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65255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41289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10234" y="273516"/>
            <a:ext cx="4010883" cy="116171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65980" y="273515"/>
            <a:ext cx="6815786" cy="585319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10234" y="1435228"/>
            <a:ext cx="4010883" cy="469148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440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56DB-B99F-44CF-BFCA-0E83EFF0BE1E}" type="datetime1">
              <a:rPr lang="pt-BR" smtClean="0"/>
              <a:t>24/05/2017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233" y="4800891"/>
            <a:ext cx="7315562" cy="56574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390233" y="613247"/>
            <a:ext cx="7315562" cy="411422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2390233" y="5366630"/>
            <a:ext cx="7315562" cy="8061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32820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45815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244" y="274955"/>
            <a:ext cx="2741525" cy="5851756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10237" y="274955"/>
            <a:ext cx="8056171" cy="5851756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2200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4"/>
            <a:ext cx="10363200" cy="1500187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2143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4287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6431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857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071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1286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5005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7149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F8BB-3280-41D3-9755-8CE73B1EA26E}" type="datetime1">
              <a:rPr lang="pt-BR" smtClean="0"/>
              <a:t>24/05/2017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3319" y="1765300"/>
            <a:ext cx="6309783" cy="4991100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26301" y="1765300"/>
            <a:ext cx="6311900" cy="4991100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6F5E-7A6B-40B5-AB0D-D63C256923E9}" type="datetime1">
              <a:rPr lang="pt-BR" smtClean="0"/>
              <a:t>24/05/2017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535114"/>
            <a:ext cx="5386917" cy="639762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437" indent="0">
              <a:buNone/>
              <a:defRPr sz="2300" b="1"/>
            </a:lvl2pPr>
            <a:lvl3pPr marL="1042873" indent="0">
              <a:buNone/>
              <a:defRPr sz="2100" b="1"/>
            </a:lvl3pPr>
            <a:lvl4pPr marL="1564310" indent="0">
              <a:buNone/>
              <a:defRPr sz="1800" b="1"/>
            </a:lvl4pPr>
            <a:lvl5pPr marL="2085746" indent="0">
              <a:buNone/>
              <a:defRPr sz="1800" b="1"/>
            </a:lvl5pPr>
            <a:lvl6pPr marL="2607183" indent="0">
              <a:buNone/>
              <a:defRPr sz="1800" b="1"/>
            </a:lvl6pPr>
            <a:lvl7pPr marL="3128620" indent="0">
              <a:buNone/>
              <a:defRPr sz="1800" b="1"/>
            </a:lvl7pPr>
            <a:lvl8pPr marL="3650056" indent="0">
              <a:buNone/>
              <a:defRPr sz="1800" b="1"/>
            </a:lvl8pPr>
            <a:lvl9pPr marL="4171493" indent="0">
              <a:buNone/>
              <a:defRPr sz="18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1" y="2174876"/>
            <a:ext cx="5386917" cy="39512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7" y="1535114"/>
            <a:ext cx="5389033" cy="639762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437" indent="0">
              <a:buNone/>
              <a:defRPr sz="2300" b="1"/>
            </a:lvl2pPr>
            <a:lvl3pPr marL="1042873" indent="0">
              <a:buNone/>
              <a:defRPr sz="2100" b="1"/>
            </a:lvl3pPr>
            <a:lvl4pPr marL="1564310" indent="0">
              <a:buNone/>
              <a:defRPr sz="1800" b="1"/>
            </a:lvl4pPr>
            <a:lvl5pPr marL="2085746" indent="0">
              <a:buNone/>
              <a:defRPr sz="1800" b="1"/>
            </a:lvl5pPr>
            <a:lvl6pPr marL="2607183" indent="0">
              <a:buNone/>
              <a:defRPr sz="1800" b="1"/>
            </a:lvl6pPr>
            <a:lvl7pPr marL="3128620" indent="0">
              <a:buNone/>
              <a:defRPr sz="1800" b="1"/>
            </a:lvl7pPr>
            <a:lvl8pPr marL="3650056" indent="0">
              <a:buNone/>
              <a:defRPr sz="1800" b="1"/>
            </a:lvl8pPr>
            <a:lvl9pPr marL="4171493" indent="0">
              <a:buNone/>
              <a:defRPr sz="18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7" y="2174876"/>
            <a:ext cx="5389033" cy="39512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DD2CA-D96C-46BC-AC7B-F84BB4BEC9D5}" type="datetime1">
              <a:rPr lang="pt-BR" smtClean="0"/>
              <a:t>24/05/2017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902CA-D784-49FB-82CA-23C8098A6E94}" type="datetime1">
              <a:rPr lang="pt-BR" smtClean="0"/>
              <a:t>24/05/2017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52D6-4123-4180-9171-2B0BE1AEEF97}" type="datetime1">
              <a:rPr lang="pt-BR" smtClean="0"/>
              <a:t>24/05/2017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600"/>
            </a:lvl1pPr>
            <a:lvl2pPr marL="521437" indent="0">
              <a:buNone/>
              <a:defRPr sz="1400"/>
            </a:lvl2pPr>
            <a:lvl3pPr marL="1042873" indent="0">
              <a:buNone/>
              <a:defRPr sz="1100"/>
            </a:lvl3pPr>
            <a:lvl4pPr marL="1564310" indent="0">
              <a:buNone/>
              <a:defRPr sz="1000"/>
            </a:lvl4pPr>
            <a:lvl5pPr marL="2085746" indent="0">
              <a:buNone/>
              <a:defRPr sz="1000"/>
            </a:lvl5pPr>
            <a:lvl6pPr marL="2607183" indent="0">
              <a:buNone/>
              <a:defRPr sz="1000"/>
            </a:lvl6pPr>
            <a:lvl7pPr marL="3128620" indent="0">
              <a:buNone/>
              <a:defRPr sz="1000"/>
            </a:lvl7pPr>
            <a:lvl8pPr marL="3650056" indent="0">
              <a:buNone/>
              <a:defRPr sz="1000"/>
            </a:lvl8pPr>
            <a:lvl9pPr marL="4171493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578B2-84B8-4493-B452-4E3AA678B371}" type="datetime1">
              <a:rPr lang="pt-BR" smtClean="0"/>
              <a:t>24/05/2017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0"/>
            <a:ext cx="7315200" cy="566738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3600"/>
            </a:lvl1pPr>
            <a:lvl2pPr marL="521437" indent="0">
              <a:buNone/>
              <a:defRPr sz="3200"/>
            </a:lvl2pPr>
            <a:lvl3pPr marL="1042873" indent="0">
              <a:buNone/>
              <a:defRPr sz="2700"/>
            </a:lvl3pPr>
            <a:lvl4pPr marL="1564310" indent="0">
              <a:buNone/>
              <a:defRPr sz="2300"/>
            </a:lvl4pPr>
            <a:lvl5pPr marL="2085746" indent="0">
              <a:buNone/>
              <a:defRPr sz="2300"/>
            </a:lvl5pPr>
            <a:lvl6pPr marL="2607183" indent="0">
              <a:buNone/>
              <a:defRPr sz="2300"/>
            </a:lvl6pPr>
            <a:lvl7pPr marL="3128620" indent="0">
              <a:buNone/>
              <a:defRPr sz="2300"/>
            </a:lvl7pPr>
            <a:lvl8pPr marL="3650056" indent="0">
              <a:buNone/>
              <a:defRPr sz="2300"/>
            </a:lvl8pPr>
            <a:lvl9pPr marL="4171493" indent="0">
              <a:buNone/>
              <a:defRPr sz="2300"/>
            </a:lvl9pPr>
          </a:lstStyle>
          <a:p>
            <a:r>
              <a:rPr lang="pt-BR" smtClean="0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8"/>
            <a:ext cx="7315200" cy="804862"/>
          </a:xfrm>
        </p:spPr>
        <p:txBody>
          <a:bodyPr/>
          <a:lstStyle>
            <a:lvl1pPr marL="0" indent="0">
              <a:buNone/>
              <a:defRPr sz="1600"/>
            </a:lvl1pPr>
            <a:lvl2pPr marL="521437" indent="0">
              <a:buNone/>
              <a:defRPr sz="1400"/>
            </a:lvl2pPr>
            <a:lvl3pPr marL="1042873" indent="0">
              <a:buNone/>
              <a:defRPr sz="1100"/>
            </a:lvl3pPr>
            <a:lvl4pPr marL="1564310" indent="0">
              <a:buNone/>
              <a:defRPr sz="1000"/>
            </a:lvl4pPr>
            <a:lvl5pPr marL="2085746" indent="0">
              <a:buNone/>
              <a:defRPr sz="1000"/>
            </a:lvl5pPr>
            <a:lvl6pPr marL="2607183" indent="0">
              <a:buNone/>
              <a:defRPr sz="1000"/>
            </a:lvl6pPr>
            <a:lvl7pPr marL="3128620" indent="0">
              <a:buNone/>
              <a:defRPr sz="1000"/>
            </a:lvl7pPr>
            <a:lvl8pPr marL="3650056" indent="0">
              <a:buNone/>
              <a:defRPr sz="1000"/>
            </a:lvl8pPr>
            <a:lvl9pPr marL="4171493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A52CE-C6D4-440E-A2FD-53D387B78255}" type="datetime1">
              <a:rPr lang="pt-BR" smtClean="0"/>
              <a:t>24/05/2017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104287" tIns="52144" rIns="104287" bIns="52144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104287" tIns="52144" rIns="104287" bIns="52144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1" cy="365125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935CA-B0D9-4ED4-95BE-DBA65662B10E}" type="datetime1">
              <a:rPr lang="pt-BR" smtClean="0"/>
              <a:t>24/05/2017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1"/>
            <a:ext cx="3860800" cy="365125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mtClean="0"/>
              <a:t>© 2016  Alessandra Gotti – direitos autorais reservados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599" y="6356351"/>
            <a:ext cx="2844801" cy="365125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2860D-765B-4ED7-A4FD-05649185AA59}" type="slidenum">
              <a:rPr lang="pt-BR" smtClean="0"/>
              <a:t>‹nº›</a:t>
            </a:fld>
            <a:endParaRPr lang="pt-BR"/>
          </a:p>
        </p:txBody>
      </p:sp>
      <p:pic>
        <p:nvPicPr>
          <p:cNvPr id="10" name="Picture 10" descr="hesketh_logo_AF_marca_secundaria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737600" y="428009"/>
            <a:ext cx="2880050" cy="846192"/>
          </a:xfrm>
          <a:prstGeom prst="rect">
            <a:avLst/>
          </a:prstGeom>
        </p:spPr>
      </p:pic>
      <p:pic>
        <p:nvPicPr>
          <p:cNvPr id="9" name="Picture 11" descr="template_hesketh-02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939" y="20973"/>
            <a:ext cx="12192000" cy="130422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521437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077" indent="-391077" algn="l" defTabSz="521437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47334" indent="-325898" algn="l" defTabSz="521437" rtl="0" eaLnBrk="1" latinLnBrk="0" hangingPunct="1">
        <a:spcBef>
          <a:spcPct val="20000"/>
        </a:spcBef>
        <a:buFont typeface="Arial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592" indent="-260718" algn="l" defTabSz="521437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028" indent="-260718" algn="l" defTabSz="521437" rtl="0" eaLnBrk="1" latinLnBrk="0" hangingPunct="1">
        <a:spcBef>
          <a:spcPct val="20000"/>
        </a:spcBef>
        <a:buFont typeface="Arial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465" indent="-260718" algn="l" defTabSz="521437" rtl="0" eaLnBrk="1" latinLnBrk="0" hangingPunct="1">
        <a:spcBef>
          <a:spcPct val="20000"/>
        </a:spcBef>
        <a:buFont typeface="Arial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7901" indent="-260718" algn="l" defTabSz="521437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338" indent="-260718" algn="l" defTabSz="521437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0775" indent="-260718" algn="l" defTabSz="521437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211" indent="-260718" algn="l" defTabSz="521437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10236" y="274954"/>
            <a:ext cx="1097153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10236" y="1600777"/>
            <a:ext cx="10971531" cy="4525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10234" y="6357038"/>
            <a:ext cx="2844739" cy="3642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F0434-2031-484F-A3B9-C267985767D5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164800" y="6357038"/>
            <a:ext cx="3862400" cy="3642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737028" y="6357038"/>
            <a:ext cx="2844739" cy="3642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66A7A-FF3F-47AB-B803-2E349B08933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8803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png"/><Relationship Id="rId4" Type="http://schemas.openxmlformats.org/officeDocument/2006/relationships/oleObject" Target="../embeddings/Planilha_do_Microsoft_Excel_97-20031.xls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680579" y="1449633"/>
            <a:ext cx="1049500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pt-BR" sz="3000" b="1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0" algn="ctr"/>
            <a:r>
              <a:rPr lang="pt-BR" sz="4800" b="1" dirty="0" smtClean="0">
                <a:solidFill>
                  <a:schemeClr val="tx2"/>
                </a:solidFill>
                <a:latin typeface="Modern No. 20" panose="02070704070505020303" pitchFamily="18" charset="0"/>
                <a:ea typeface="Verdana" panose="020B0604030504040204" pitchFamily="34" charset="0"/>
                <a:cs typeface="Verdana" panose="020B0604030504040204" pitchFamily="34" charset="0"/>
              </a:rPr>
              <a:t>Audiência Pública</a:t>
            </a:r>
          </a:p>
          <a:p>
            <a:pPr lvl="0" algn="ctr"/>
            <a:r>
              <a:rPr lang="pt-BR" sz="4800" b="1" dirty="0" smtClean="0">
                <a:solidFill>
                  <a:schemeClr val="tx2"/>
                </a:solidFill>
                <a:latin typeface="Modern No. 20" panose="02070704070505020303" pitchFamily="18" charset="0"/>
                <a:ea typeface="Verdana" panose="020B0604030504040204" pitchFamily="34" charset="0"/>
                <a:cs typeface="Verdana" panose="020B0604030504040204" pitchFamily="34" charset="0"/>
              </a:rPr>
              <a:t>Educação Infantil</a:t>
            </a:r>
            <a:endParaRPr lang="pt-BR" sz="4800" b="1" dirty="0" smtClean="0">
              <a:solidFill>
                <a:schemeClr val="tx2"/>
              </a:solidFill>
              <a:latin typeface="Modern No. 20" panose="02070704070505020303" pitchFamily="18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0"/>
            <a:endParaRPr lang="pt-BR" sz="2400" b="1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pt-BR" sz="2400" b="1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pt-BR" sz="2400" b="1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pt-BR" sz="2400" b="1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pt-BR" b="1" dirty="0" smtClean="0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Alessandra Gotti</a:t>
            </a:r>
          </a:p>
          <a:p>
            <a:pPr algn="ctr"/>
            <a:r>
              <a:rPr lang="pt-BR" sz="1200" dirty="0">
                <a:solidFill>
                  <a:schemeClr val="tx2"/>
                </a:solidFill>
              </a:rPr>
              <a:t>Advogada e sócia de Hesketh Advogados. </a:t>
            </a:r>
            <a:endParaRPr lang="pt-BR" sz="1200" dirty="0" smtClean="0">
              <a:solidFill>
                <a:schemeClr val="tx2"/>
              </a:solidFill>
            </a:endParaRPr>
          </a:p>
          <a:p>
            <a:pPr algn="ctr"/>
            <a:r>
              <a:rPr lang="pt-BR" sz="1200" dirty="0" smtClean="0">
                <a:solidFill>
                  <a:schemeClr val="tx2"/>
                </a:solidFill>
              </a:rPr>
              <a:t>Doutora</a:t>
            </a:r>
            <a:r>
              <a:rPr lang="pt-BR" sz="1200" dirty="0">
                <a:solidFill>
                  <a:schemeClr val="tx2"/>
                </a:solidFill>
              </a:rPr>
              <a:t>  e Mestre em Direito Constitucional pela PUC/SP. Professora da Graduação em Direito das Faculdades Integradas Rio Branco. </a:t>
            </a:r>
            <a:endParaRPr lang="pt-BR" sz="1200" dirty="0" smtClean="0">
              <a:solidFill>
                <a:schemeClr val="tx2"/>
              </a:solidFill>
            </a:endParaRPr>
          </a:p>
          <a:p>
            <a:pPr algn="ctr"/>
            <a:r>
              <a:rPr lang="pt-BR" sz="1200" dirty="0" smtClean="0">
                <a:solidFill>
                  <a:schemeClr val="tx2"/>
                </a:solidFill>
              </a:rPr>
              <a:t>Membro </a:t>
            </a:r>
            <a:r>
              <a:rPr lang="pt-BR" sz="1200" dirty="0">
                <a:solidFill>
                  <a:schemeClr val="tx2"/>
                </a:solidFill>
              </a:rPr>
              <a:t>Titular do Comitê de Assessoramento à Coordenadoria da Infância e Juventude </a:t>
            </a:r>
            <a:r>
              <a:rPr lang="pt-BR" sz="1200" dirty="0" smtClean="0">
                <a:solidFill>
                  <a:schemeClr val="tx2"/>
                </a:solidFill>
              </a:rPr>
              <a:t>do TJSP </a:t>
            </a:r>
          </a:p>
          <a:p>
            <a:pPr algn="ctr"/>
            <a:r>
              <a:rPr lang="pt-BR" sz="1200" dirty="0" smtClean="0">
                <a:solidFill>
                  <a:schemeClr val="tx2"/>
                </a:solidFill>
              </a:rPr>
              <a:t>Membro </a:t>
            </a:r>
            <a:r>
              <a:rPr lang="pt-BR" sz="1200" dirty="0">
                <a:solidFill>
                  <a:schemeClr val="tx2"/>
                </a:solidFill>
              </a:rPr>
              <a:t>do GEAL -Grupo de Administração Legal do CRASP – Articuladora da Célula de Soluções </a:t>
            </a:r>
            <a:r>
              <a:rPr lang="pt-BR" sz="1200" dirty="0" smtClean="0">
                <a:solidFill>
                  <a:schemeClr val="tx2"/>
                </a:solidFill>
              </a:rPr>
              <a:t>Estratégicas</a:t>
            </a:r>
            <a:r>
              <a:rPr lang="pt-BR" sz="1200" dirty="0" smtClean="0">
                <a:solidFill>
                  <a:schemeClr val="tx2"/>
                </a:solidFill>
              </a:rPr>
              <a:t>.</a:t>
            </a:r>
            <a:endParaRPr lang="pt-BR" sz="1200" dirty="0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55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502308" y="6304543"/>
            <a:ext cx="11264819" cy="365125"/>
          </a:xfrm>
        </p:spPr>
        <p:txBody>
          <a:bodyPr/>
          <a:lstStyle/>
          <a:p>
            <a:pPr algn="ctr"/>
            <a:r>
              <a:rPr lang="pt-BR" dirty="0" smtClean="0">
                <a:solidFill>
                  <a:schemeClr val="tx1"/>
                </a:solidFill>
              </a:rPr>
              <a:t>© 2016  Alessandra Gotti – direitos autorais reservados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3"/>
          <p:cNvSpPr txBox="1">
            <a:spLocks/>
          </p:cNvSpPr>
          <p:nvPr/>
        </p:nvSpPr>
        <p:spPr>
          <a:xfrm>
            <a:off x="101600" y="601133"/>
            <a:ext cx="11665527" cy="5247732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20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 USO DAS“LENTES” ADEQUADAS PELO JUDICIÁRIO</a:t>
            </a: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80000"/>
              </a:lnSpc>
              <a:buFont typeface="Arial" pitchFamily="34" charset="0"/>
              <a:buChar char="•"/>
            </a:pPr>
            <a:endParaRPr lang="pt-BR" sz="2000" dirty="0" smtClean="0"/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dirty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817413" y="1524582"/>
            <a:ext cx="103040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8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pt-BR" altLang="pt-BR" b="1" dirty="0" smtClean="0"/>
          </a:p>
          <a:p>
            <a:pPr algn="just">
              <a:lnSpc>
                <a:spcPct val="8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pt-BR" altLang="pt-BR" b="1" dirty="0" smtClean="0"/>
          </a:p>
          <a:p>
            <a:pPr algn="just">
              <a:lnSpc>
                <a:spcPct val="8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pt-BR" altLang="pt-BR" b="1" dirty="0"/>
          </a:p>
          <a:p>
            <a:pPr algn="just">
              <a:lnSpc>
                <a:spcPct val="8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pt-BR" altLang="pt-BR" b="1" dirty="0" smtClean="0"/>
          </a:p>
          <a:p>
            <a:pPr algn="just">
              <a:lnSpc>
                <a:spcPct val="8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pt-BR" altLang="pt-BR" b="1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863" y="1586889"/>
            <a:ext cx="2857500" cy="173568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968" y="1586888"/>
            <a:ext cx="3417718" cy="1800000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411014" y="3778247"/>
            <a:ext cx="52633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Problemas sociais estruturais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pt-BR" dirty="0" smtClean="0">
                <a:solidFill>
                  <a:schemeClr val="tx2"/>
                </a:solidFill>
              </a:rPr>
              <a:t>Conflito multilateral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pt-BR" dirty="0" smtClean="0">
                <a:solidFill>
                  <a:schemeClr val="tx2"/>
                </a:solidFill>
              </a:rPr>
              <a:t>Informação técnica (Audiência Pública)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pt-BR" dirty="0" smtClean="0">
                <a:solidFill>
                  <a:schemeClr val="tx2"/>
                </a:solidFill>
              </a:rPr>
              <a:t>Diálogo e articulação interinstitucional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pt-BR" dirty="0" smtClean="0">
                <a:solidFill>
                  <a:schemeClr val="tx2"/>
                </a:solidFill>
              </a:rPr>
              <a:t>Sentença estabelece premissas legais para medidas a adotar, cujo cronograma é acompanhado por meio de indicadores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pt-BR" dirty="0" smtClean="0">
                <a:solidFill>
                  <a:schemeClr val="tx2"/>
                </a:solidFill>
              </a:rPr>
              <a:t>Monitoramento com </a:t>
            </a:r>
            <a:r>
              <a:rPr lang="pt-BR" dirty="0">
                <a:solidFill>
                  <a:schemeClr val="tx2"/>
                </a:solidFill>
              </a:rPr>
              <a:t>a participação ativa de diversos </a:t>
            </a:r>
            <a:r>
              <a:rPr lang="pt-BR" dirty="0" smtClean="0">
                <a:solidFill>
                  <a:schemeClr val="tx2"/>
                </a:solidFill>
              </a:rPr>
              <a:t>atores</a:t>
            </a:r>
          </a:p>
          <a:p>
            <a:r>
              <a:rPr lang="pt-BR" dirty="0"/>
              <a:t> 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pt-BR" dirty="0"/>
          </a:p>
          <a:p>
            <a:endParaRPr lang="pt-BR" dirty="0"/>
          </a:p>
        </p:txBody>
      </p:sp>
      <p:sp>
        <p:nvSpPr>
          <p:cNvPr id="10" name="CaixaDeTexto 9"/>
          <p:cNvSpPr txBox="1"/>
          <p:nvPr/>
        </p:nvSpPr>
        <p:spPr>
          <a:xfrm>
            <a:off x="6497725" y="3778247"/>
            <a:ext cx="36372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>
                <a:solidFill>
                  <a:schemeClr val="tx2"/>
                </a:solidFill>
              </a:rPr>
              <a:t>Problemas individuais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 smtClean="0">
                <a:solidFill>
                  <a:schemeClr val="tx2"/>
                </a:solidFill>
              </a:rPr>
              <a:t>Conflito bilateral: possui um vencedor e um vencido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 smtClean="0">
                <a:solidFill>
                  <a:schemeClr val="tx2"/>
                </a:solidFill>
              </a:rPr>
              <a:t>Produção de provas pelas partes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dirty="0" smtClean="0">
                <a:solidFill>
                  <a:schemeClr val="tx2"/>
                </a:solidFill>
              </a:rPr>
              <a:t>A sentença põe fim à demanda judicial</a:t>
            </a:r>
            <a:endParaRPr lang="pt-BR" dirty="0">
              <a:solidFill>
                <a:schemeClr val="tx2"/>
              </a:solidFill>
            </a:endParaRPr>
          </a:p>
          <a:p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2516414" y="1224092"/>
            <a:ext cx="490840" cy="237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b="1" dirty="0" smtClean="0">
                <a:solidFill>
                  <a:schemeClr val="tx1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JUIZ</a:t>
            </a:r>
            <a:endParaRPr lang="pt-BR" sz="1100" b="1" dirty="0">
              <a:solidFill>
                <a:schemeClr val="tx1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eta para baixo 10"/>
          <p:cNvSpPr/>
          <p:nvPr/>
        </p:nvSpPr>
        <p:spPr>
          <a:xfrm>
            <a:off x="2707834" y="1430776"/>
            <a:ext cx="108000" cy="144000"/>
          </a:xfrm>
          <a:prstGeom prst="downArrow">
            <a:avLst/>
          </a:prstGeom>
          <a:solidFill>
            <a:srgbClr val="92D050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834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9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502308" y="6273638"/>
            <a:ext cx="11264819" cy="365125"/>
          </a:xfrm>
        </p:spPr>
        <p:txBody>
          <a:bodyPr/>
          <a:lstStyle/>
          <a:p>
            <a:pPr algn="ctr"/>
            <a:r>
              <a:rPr lang="pt-BR" smtClean="0">
                <a:solidFill>
                  <a:schemeClr val="tx1"/>
                </a:solidFill>
              </a:rPr>
              <a:t>© 2016  Alessandra Gotti – direitos autorais reservados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3"/>
          <p:cNvSpPr txBox="1">
            <a:spLocks/>
          </p:cNvSpPr>
          <p:nvPr/>
        </p:nvSpPr>
        <p:spPr>
          <a:xfrm>
            <a:off x="81658" y="666208"/>
            <a:ext cx="11185936" cy="4962524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altLang="pt-BR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DÉFICIT DE VAGAS NA EDUCAÇÃO INFANTIL -2007-2012</a:t>
            </a: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80000"/>
              </a:lnSpc>
              <a:buFont typeface="Arial" pitchFamily="34" charset="0"/>
              <a:buChar char="•"/>
            </a:pPr>
            <a:endParaRPr lang="pt-BR" sz="2000" dirty="0"/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b="1" dirty="0" smtClean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dirty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aphicFrame>
        <p:nvGraphicFramePr>
          <p:cNvPr id="6" name="Objeto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2545355"/>
              </p:ext>
            </p:extLst>
          </p:nvPr>
        </p:nvGraphicFramePr>
        <p:xfrm>
          <a:off x="1918760" y="1575655"/>
          <a:ext cx="7188851" cy="4558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3" r:id="rId4" imgW="6151397" imgH="4133446" progId="Excel.Sheet.8">
                  <p:embed/>
                </p:oleObj>
              </mc:Choice>
              <mc:Fallback>
                <p:oleObj r:id="rId4" imgW="6151397" imgH="4133446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8760" y="1575655"/>
                        <a:ext cx="7188851" cy="45587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7042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502308" y="6304543"/>
            <a:ext cx="11264819" cy="365125"/>
          </a:xfrm>
        </p:spPr>
        <p:txBody>
          <a:bodyPr/>
          <a:lstStyle/>
          <a:p>
            <a:pPr algn="ctr"/>
            <a:r>
              <a:rPr lang="pt-BR" dirty="0" smtClean="0">
                <a:solidFill>
                  <a:schemeClr val="tx1"/>
                </a:solidFill>
              </a:rPr>
              <a:t>© 2016  Alessandra Gotti – direitos autorais reservados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3"/>
          <p:cNvSpPr txBox="1">
            <a:spLocks/>
          </p:cNvSpPr>
          <p:nvPr/>
        </p:nvSpPr>
        <p:spPr>
          <a:xfrm>
            <a:off x="178419" y="635970"/>
            <a:ext cx="11185936" cy="4962524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altLang="pt-BR" sz="20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RAIO X DO PADRÃO DE LITIGÂNCIA EM 2012</a:t>
            </a: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80000"/>
              </a:lnSpc>
              <a:buFont typeface="Arial" pitchFamily="34" charset="0"/>
              <a:buChar char="•"/>
            </a:pPr>
            <a:endParaRPr lang="pt-BR" sz="2000" dirty="0"/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b="1" dirty="0" smtClean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dirty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817413" y="1524582"/>
            <a:ext cx="10304060" cy="4324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ts val="2200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pt-BR" altLang="pt-BR" b="1" dirty="0" smtClean="0">
                <a:solidFill>
                  <a:schemeClr val="tx2"/>
                </a:solidFill>
              </a:rPr>
              <a:t>Raio </a:t>
            </a:r>
            <a:r>
              <a:rPr lang="pt-BR" altLang="pt-BR" b="1" dirty="0">
                <a:solidFill>
                  <a:schemeClr val="tx2"/>
                </a:solidFill>
              </a:rPr>
              <a:t>X da litigância </a:t>
            </a:r>
            <a:r>
              <a:rPr lang="pt-BR" dirty="0">
                <a:solidFill>
                  <a:schemeClr val="tx2"/>
                </a:solidFill>
              </a:rPr>
              <a:t>→</a:t>
            </a:r>
            <a:r>
              <a:rPr lang="pt-BR" altLang="pt-BR" b="1" dirty="0">
                <a:solidFill>
                  <a:schemeClr val="tx2"/>
                </a:solidFill>
              </a:rPr>
              <a:t> </a:t>
            </a:r>
            <a:r>
              <a:rPr lang="pt-BR" altLang="pt-BR" dirty="0">
                <a:solidFill>
                  <a:schemeClr val="tx2"/>
                </a:solidFill>
              </a:rPr>
              <a:t>entre 2009-2011, MPSP ajuizou mais de 100 </a:t>
            </a:r>
            <a:r>
              <a:rPr lang="pt-BR" altLang="pt-BR" dirty="0" err="1">
                <a:solidFill>
                  <a:schemeClr val="tx2"/>
                </a:solidFill>
              </a:rPr>
              <a:t>ACPs</a:t>
            </a:r>
            <a:r>
              <a:rPr lang="pt-BR" altLang="pt-BR" dirty="0">
                <a:solidFill>
                  <a:schemeClr val="tx2"/>
                </a:solidFill>
              </a:rPr>
              <a:t>, em benefício de mais de 10.000 crianças, além das centenas de ações ajuizadas pela Defensoria Pública de SP, mobilizando Varas inteiras (ex. Jabaquara) </a:t>
            </a:r>
          </a:p>
          <a:p>
            <a:pPr marL="285750" indent="-285750" algn="just">
              <a:lnSpc>
                <a:spcPts val="2200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endParaRPr lang="pt-BR" altLang="pt-BR" dirty="0" smtClean="0">
              <a:solidFill>
                <a:schemeClr val="tx2"/>
              </a:solidFill>
            </a:endParaRPr>
          </a:p>
          <a:p>
            <a:pPr marL="285750" indent="-285750" algn="just">
              <a:lnSpc>
                <a:spcPts val="2200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endParaRPr lang="pt-BR" altLang="pt-BR" dirty="0" smtClean="0">
              <a:solidFill>
                <a:schemeClr val="tx2"/>
              </a:solidFill>
            </a:endParaRPr>
          </a:p>
          <a:p>
            <a:pPr marL="285750" indent="-285750" algn="just">
              <a:lnSpc>
                <a:spcPts val="2200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pt-BR" altLang="pt-BR" b="1" dirty="0" smtClean="0">
                <a:solidFill>
                  <a:schemeClr val="tx2"/>
                </a:solidFill>
              </a:rPr>
              <a:t>Perfil da </a:t>
            </a:r>
            <a:r>
              <a:rPr lang="pt-BR" altLang="pt-BR" b="1" dirty="0">
                <a:solidFill>
                  <a:schemeClr val="tx2"/>
                </a:solidFill>
              </a:rPr>
              <a:t>litigância </a:t>
            </a:r>
            <a:r>
              <a:rPr lang="pt-BR" dirty="0">
                <a:solidFill>
                  <a:schemeClr val="tx2"/>
                </a:solidFill>
              </a:rPr>
              <a:t>→</a:t>
            </a:r>
            <a:r>
              <a:rPr lang="pt-BR" altLang="pt-BR" b="1" dirty="0">
                <a:solidFill>
                  <a:schemeClr val="tx2"/>
                </a:solidFill>
              </a:rPr>
              <a:t> </a:t>
            </a:r>
            <a:r>
              <a:rPr lang="pt-BR" altLang="pt-BR" dirty="0">
                <a:solidFill>
                  <a:schemeClr val="tx2"/>
                </a:solidFill>
              </a:rPr>
              <a:t>basicamente composto por ações individuais ou coletivas de direitos individuais homogêneos (</a:t>
            </a:r>
            <a:r>
              <a:rPr lang="pt-BR" altLang="pt-BR" dirty="0" smtClean="0">
                <a:solidFill>
                  <a:schemeClr val="tx2"/>
                </a:solidFill>
              </a:rPr>
              <a:t>resistência </a:t>
            </a:r>
            <a:r>
              <a:rPr lang="pt-BR" altLang="pt-BR" dirty="0">
                <a:solidFill>
                  <a:schemeClr val="tx2"/>
                </a:solidFill>
              </a:rPr>
              <a:t>às ações de caráter </a:t>
            </a:r>
            <a:r>
              <a:rPr lang="pt-BR" altLang="pt-BR" dirty="0" smtClean="0">
                <a:solidFill>
                  <a:schemeClr val="tx2"/>
                </a:solidFill>
              </a:rPr>
              <a:t>coletivo ou difuso)</a:t>
            </a:r>
          </a:p>
          <a:p>
            <a:pPr marL="285750" indent="-285750" algn="just">
              <a:lnSpc>
                <a:spcPts val="2200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endParaRPr lang="pt-BR" altLang="pt-BR" dirty="0" smtClean="0">
              <a:solidFill>
                <a:schemeClr val="tx2"/>
              </a:solidFill>
            </a:endParaRPr>
          </a:p>
          <a:p>
            <a:pPr marL="285750" indent="-285750" algn="just">
              <a:lnSpc>
                <a:spcPts val="2200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endParaRPr lang="pt-BR" altLang="pt-BR" dirty="0" smtClean="0">
              <a:solidFill>
                <a:schemeClr val="tx2"/>
              </a:solidFill>
            </a:endParaRPr>
          </a:p>
          <a:p>
            <a:pPr marL="285750" indent="-285750" algn="just">
              <a:lnSpc>
                <a:spcPts val="2200"/>
              </a:lnSpc>
              <a:buFont typeface="Wingdings" panose="05000000000000000000" pitchFamily="2" charset="2"/>
              <a:buChar char="§"/>
            </a:pPr>
            <a:r>
              <a:rPr lang="pt-BR" b="1" dirty="0" smtClean="0">
                <a:solidFill>
                  <a:schemeClr val="tx2"/>
                </a:solidFill>
              </a:rPr>
              <a:t>Efeito das decisões judiciais </a:t>
            </a:r>
            <a:r>
              <a:rPr lang="pt-BR" dirty="0" smtClean="0">
                <a:solidFill>
                  <a:schemeClr val="tx2"/>
                </a:solidFill>
              </a:rPr>
              <a:t>→</a:t>
            </a:r>
            <a:r>
              <a:rPr lang="pt-BR" altLang="pt-BR" b="1" dirty="0" smtClean="0">
                <a:solidFill>
                  <a:schemeClr val="tx2"/>
                </a:solidFill>
              </a:rPr>
              <a:t> </a:t>
            </a:r>
            <a:r>
              <a:rPr lang="pt-BR" altLang="pt-BR" dirty="0">
                <a:solidFill>
                  <a:schemeClr val="tx2"/>
                </a:solidFill>
              </a:rPr>
              <a:t>as sentenças </a:t>
            </a:r>
            <a:r>
              <a:rPr lang="pt-BR" altLang="pt-BR" dirty="0" smtClean="0">
                <a:solidFill>
                  <a:schemeClr val="tx2"/>
                </a:solidFill>
              </a:rPr>
              <a:t>“</a:t>
            </a:r>
            <a:r>
              <a:rPr lang="pt-BR" altLang="pt-BR" dirty="0">
                <a:solidFill>
                  <a:schemeClr val="tx2"/>
                </a:solidFill>
              </a:rPr>
              <a:t>furavam” a ordem cronológica </a:t>
            </a:r>
            <a:r>
              <a:rPr lang="pt-BR" altLang="pt-BR" dirty="0" smtClean="0">
                <a:solidFill>
                  <a:schemeClr val="tx2"/>
                </a:solidFill>
              </a:rPr>
              <a:t>da fila de espera, sem enfrentar a ausência de Plano de Expansão do serviço público</a:t>
            </a:r>
          </a:p>
          <a:p>
            <a:pPr marL="285750" indent="-285750" algn="just">
              <a:lnSpc>
                <a:spcPts val="2200"/>
              </a:lnSpc>
              <a:buFont typeface="Wingdings" panose="05000000000000000000" pitchFamily="2" charset="2"/>
              <a:buChar char="§"/>
            </a:pPr>
            <a:endParaRPr lang="pt-BR" altLang="pt-BR" dirty="0" smtClean="0">
              <a:solidFill>
                <a:schemeClr val="tx2"/>
              </a:solidFill>
            </a:endParaRPr>
          </a:p>
          <a:p>
            <a:pPr marL="285750" indent="-285750" algn="just">
              <a:lnSpc>
                <a:spcPts val="2200"/>
              </a:lnSpc>
              <a:buFont typeface="Wingdings" panose="05000000000000000000" pitchFamily="2" charset="2"/>
              <a:buChar char="§"/>
            </a:pPr>
            <a:endParaRPr lang="pt-BR" altLang="pt-BR" dirty="0">
              <a:solidFill>
                <a:schemeClr val="tx2"/>
              </a:solidFill>
            </a:endParaRPr>
          </a:p>
          <a:p>
            <a:pPr marL="285750" indent="-285750" algn="just">
              <a:lnSpc>
                <a:spcPts val="2200"/>
              </a:lnSpc>
              <a:buFont typeface="Wingdings" panose="05000000000000000000" pitchFamily="2" charset="2"/>
              <a:buChar char="§"/>
            </a:pPr>
            <a:r>
              <a:rPr lang="pt-BR" altLang="pt-BR" b="1" dirty="0" smtClean="0">
                <a:solidFill>
                  <a:schemeClr val="tx2"/>
                </a:solidFill>
              </a:rPr>
              <a:t>Ajuizamento </a:t>
            </a:r>
            <a:r>
              <a:rPr lang="pt-BR" altLang="pt-BR" b="1" dirty="0">
                <a:solidFill>
                  <a:schemeClr val="tx2"/>
                </a:solidFill>
              </a:rPr>
              <a:t>de Ação de Improbidade contra Kassab</a:t>
            </a:r>
            <a:r>
              <a:rPr lang="pt-BR" altLang="pt-BR" dirty="0">
                <a:solidFill>
                  <a:schemeClr val="tx2"/>
                </a:solidFill>
              </a:rPr>
              <a:t> </a:t>
            </a:r>
            <a:r>
              <a:rPr lang="pt-BR" dirty="0">
                <a:solidFill>
                  <a:schemeClr val="tx2"/>
                </a:solidFill>
              </a:rPr>
              <a:t>→</a:t>
            </a:r>
            <a:r>
              <a:rPr lang="pt-BR" altLang="pt-BR" dirty="0">
                <a:solidFill>
                  <a:schemeClr val="tx2"/>
                </a:solidFill>
              </a:rPr>
              <a:t> em março de 2011, por descumprimento de decisões judiciais transitadas em julgado</a:t>
            </a:r>
          </a:p>
        </p:txBody>
      </p:sp>
    </p:spTree>
    <p:extLst>
      <p:ext uri="{BB962C8B-B14F-4D97-AF65-F5344CB8AC3E}">
        <p14:creationId xmlns:p14="http://schemas.microsoft.com/office/powerpoint/2010/main" val="2559873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502308" y="6304543"/>
            <a:ext cx="11264819" cy="365125"/>
          </a:xfrm>
        </p:spPr>
        <p:txBody>
          <a:bodyPr/>
          <a:lstStyle/>
          <a:p>
            <a:pPr algn="ctr"/>
            <a:r>
              <a:rPr lang="pt-BR" dirty="0" smtClean="0">
                <a:solidFill>
                  <a:schemeClr val="tx1"/>
                </a:solidFill>
              </a:rPr>
              <a:t>© 2016  Alessandra Gotti – direitos autorais reservados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3"/>
          <p:cNvSpPr txBox="1">
            <a:spLocks/>
          </p:cNvSpPr>
          <p:nvPr/>
        </p:nvSpPr>
        <p:spPr>
          <a:xfrm>
            <a:off x="178419" y="635970"/>
            <a:ext cx="11185936" cy="4962524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altLang="pt-BR" sz="20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AUDIENCIA PUBLICA 2013</a:t>
            </a: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80000"/>
              </a:lnSpc>
              <a:buFont typeface="Arial" pitchFamily="34" charset="0"/>
              <a:buChar char="•"/>
            </a:pPr>
            <a:endParaRPr lang="pt-BR" sz="2000" dirty="0"/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b="1" dirty="0" smtClean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dirty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308" y="1697290"/>
            <a:ext cx="3145592" cy="42189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9598" y="3997418"/>
            <a:ext cx="3743447" cy="400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2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AutoShape 2"/>
          <p:cNvSpPr>
            <a:spLocks noGrp="1" noChangeArrowheads="1"/>
          </p:cNvSpPr>
          <p:nvPr>
            <p:ph type="title"/>
          </p:nvPr>
        </p:nvSpPr>
        <p:spPr>
          <a:xfrm>
            <a:off x="1249767" y="1"/>
            <a:ext cx="9201113" cy="1274201"/>
          </a:xfrm>
        </p:spPr>
        <p:txBody>
          <a:bodyPr>
            <a:normAutofit/>
          </a:bodyPr>
          <a:lstStyle/>
          <a:p>
            <a:pPr algn="l" eaLnBrk="1" hangingPunct="1"/>
            <a:endParaRPr lang="pt-BR" sz="2902" b="1" dirty="0"/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pt-BR" sz="2086" i="1" dirty="0"/>
              <a:t>	</a:t>
            </a:r>
          </a:p>
          <a:p>
            <a:pPr algn="just" eaLnBrk="1" hangingPunct="1">
              <a:buFont typeface="Wingdings" pitchFamily="2" charset="2"/>
              <a:buNone/>
            </a:pPr>
            <a:r>
              <a:rPr lang="pt-BR" sz="2086" i="1" dirty="0"/>
              <a:t>	</a:t>
            </a:r>
          </a:p>
        </p:txBody>
      </p:sp>
      <p:sp>
        <p:nvSpPr>
          <p:cNvPr id="6" name="Espaço Reservado para Rodapé 1"/>
          <p:cNvSpPr>
            <a:spLocks noGrp="1"/>
          </p:cNvSpPr>
          <p:nvPr>
            <p:ph type="ftr" sz="quarter" idx="11"/>
          </p:nvPr>
        </p:nvSpPr>
        <p:spPr>
          <a:xfrm>
            <a:off x="3629590" y="6476280"/>
            <a:ext cx="4369643" cy="365125"/>
          </a:xfrm>
        </p:spPr>
        <p:txBody>
          <a:bodyPr/>
          <a:lstStyle/>
          <a:p>
            <a:r>
              <a:rPr lang="pt-BR" dirty="0" smtClean="0"/>
              <a:t>© 2015  Alessandra Gotti – direitos autorais reservados</a:t>
            </a:r>
            <a:endParaRPr lang="en-US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b="56085"/>
          <a:stretch/>
        </p:blipFill>
        <p:spPr>
          <a:xfrm>
            <a:off x="0" y="1"/>
            <a:ext cx="12191999" cy="684714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3"/>
          <a:srcRect l="80788" t="53869" r="973" b="24405"/>
          <a:stretch/>
        </p:blipFill>
        <p:spPr>
          <a:xfrm>
            <a:off x="9274630" y="3722912"/>
            <a:ext cx="2917370" cy="1953835"/>
          </a:xfrm>
          <a:prstGeom prst="rect">
            <a:avLst/>
          </a:prstGeom>
          <a:ln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val="19142924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502308" y="6397880"/>
            <a:ext cx="11264819" cy="365125"/>
          </a:xfrm>
        </p:spPr>
        <p:txBody>
          <a:bodyPr/>
          <a:lstStyle/>
          <a:p>
            <a:pPr algn="ctr"/>
            <a:r>
              <a:rPr lang="pt-BR" dirty="0" smtClean="0">
                <a:solidFill>
                  <a:schemeClr val="tx1"/>
                </a:solidFill>
              </a:rPr>
              <a:t>© 2016  Alessandra Gotti – direitos autorais reservados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3"/>
          <p:cNvSpPr txBox="1">
            <a:spLocks/>
          </p:cNvSpPr>
          <p:nvPr/>
        </p:nvSpPr>
        <p:spPr>
          <a:xfrm>
            <a:off x="166324" y="649274"/>
            <a:ext cx="11185936" cy="4962524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20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Benefícios</a:t>
            </a: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80000"/>
              </a:lnSpc>
              <a:buFont typeface="Arial" pitchFamily="34" charset="0"/>
              <a:buChar char="•"/>
            </a:pPr>
            <a:endParaRPr lang="pt-BR" sz="2000" dirty="0"/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b="1" dirty="0" smtClean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dirty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42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502308" y="6397880"/>
            <a:ext cx="11264819" cy="365125"/>
          </a:xfrm>
        </p:spPr>
        <p:txBody>
          <a:bodyPr/>
          <a:lstStyle/>
          <a:p>
            <a:pPr algn="ctr"/>
            <a:r>
              <a:rPr lang="pt-BR" dirty="0" smtClean="0">
                <a:solidFill>
                  <a:schemeClr val="tx1"/>
                </a:solidFill>
              </a:rPr>
              <a:t>© 2016  Alessandra Gotti – direitos autorais reservados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Espaço Reservado para Conteúdo 3"/>
          <p:cNvSpPr txBox="1">
            <a:spLocks/>
          </p:cNvSpPr>
          <p:nvPr/>
        </p:nvSpPr>
        <p:spPr>
          <a:xfrm>
            <a:off x="166324" y="649274"/>
            <a:ext cx="11185936" cy="4962524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2000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Potencialidades</a:t>
            </a: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80000"/>
              </a:lnSpc>
              <a:buFont typeface="Arial" pitchFamily="34" charset="0"/>
              <a:buChar char="•"/>
            </a:pPr>
            <a:endParaRPr lang="pt-BR" sz="2000" dirty="0"/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b="1" dirty="0" smtClean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b="1" dirty="0">
              <a:solidFill>
                <a:srgbClr val="000000"/>
              </a:solidFill>
              <a:cs typeface="Calibri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just">
              <a:buNone/>
            </a:pPr>
            <a:endParaRPr lang="pt-BR" sz="2000" dirty="0" smtClean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endParaRPr lang="pt-BR" sz="2000" dirty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buNone/>
            </a:pPr>
            <a:endParaRPr lang="pt-BR" sz="2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50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rosenberg">
      <a:dk1>
        <a:srgbClr val="CBD9D9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Hesketh</Template>
  <TotalTime>7047</TotalTime>
  <Words>245</Words>
  <Application>Microsoft Office PowerPoint</Application>
  <PresentationFormat>Widescreen</PresentationFormat>
  <Paragraphs>93</Paragraphs>
  <Slides>8</Slides>
  <Notes>7</Notes>
  <HiddenSlides>0</HiddenSlides>
  <MMClips>0</MMClips>
  <ScaleCrop>false</ScaleCrop>
  <HeadingPairs>
    <vt:vector size="8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7" baseType="lpstr">
      <vt:lpstr>Arial</vt:lpstr>
      <vt:lpstr>Calibri</vt:lpstr>
      <vt:lpstr>Modern No. 20</vt:lpstr>
      <vt:lpstr>Verdana</vt:lpstr>
      <vt:lpstr>Wingdings</vt:lpstr>
      <vt:lpstr>Wingdings 2</vt:lpstr>
      <vt:lpstr>Tema do Office</vt:lpstr>
      <vt:lpstr>Personalizar design</vt:lpstr>
      <vt:lpstr>Planilha do Microsoft Excel 97-2003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Alessandra</dc:creator>
  <cp:lastModifiedBy>normal</cp:lastModifiedBy>
  <cp:revision>335</cp:revision>
  <dcterms:created xsi:type="dcterms:W3CDTF">2016-04-04T11:55:59Z</dcterms:created>
  <dcterms:modified xsi:type="dcterms:W3CDTF">2017-05-25T02:00:25Z</dcterms:modified>
</cp:coreProperties>
</file>